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Black"/>
      <p:bold r:id="rId20"/>
      <p:boldItalic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Black-bold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Black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a25470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0a25470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d062aa4f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d062aa4f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d062aa4f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d062aa4f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d062aa4f0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d062aa4f0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d062aa4f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d062aa4f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2a56d63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2a56d63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0a25470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0a25470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0a254706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0a25470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0a254706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0a254706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d062aa4f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d062aa4f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2a56d63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2a56d63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c7d623d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c7d623d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d062a9d2c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d062a9d2c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d062a9d2c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d062a9d2c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hyperlink" Target="http://drive.google.com/file/d/1P1EsXpIYsPce02zX24jUEYM0UjkPi3SG/view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hyperlink" Target="http://drive.google.com/file/d/1nPfZIpCYsF3vFGqhR80A8Fi2U-IkQ4fj/view" TargetMode="External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iHZovacYhXo_BhvZOw7OsL2h6C7x2Mng/view" TargetMode="External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hyperlink" Target="http://drive.google.com/file/d/1PqFhpeHTZmCEVY8u-7OWDEqf5yO1wvEB/view" TargetMode="External"/><Relationship Id="rId5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hyperlink" Target="http://drive.google.com/file/d/1KKA8sPK7IEL__SgSUQJuZ4vYG6H3RVAh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98250" y="1080350"/>
            <a:ext cx="51081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100">
                <a:latin typeface="Roboto"/>
                <a:ea typeface="Roboto"/>
                <a:cs typeface="Roboto"/>
                <a:sym typeface="Roboto"/>
              </a:rPr>
              <a:t>ESTRUCTURA Y </a:t>
            </a:r>
            <a:r>
              <a:rPr b="1" lang="es" sz="4100">
                <a:latin typeface="Roboto"/>
                <a:ea typeface="Roboto"/>
                <a:cs typeface="Roboto"/>
                <a:sym typeface="Roboto"/>
              </a:rPr>
              <a:t>TECNOLOGÍA</a:t>
            </a:r>
            <a:r>
              <a:rPr b="1" lang="es" sz="4100">
                <a:latin typeface="Roboto"/>
                <a:ea typeface="Roboto"/>
                <a:cs typeface="Roboto"/>
                <a:sym typeface="Roboto"/>
              </a:rPr>
              <a:t> DE COMPUTADORAS</a:t>
            </a:r>
            <a:endParaRPr b="1" sz="4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604600" y="3563825"/>
            <a:ext cx="510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/>
              <a:t>Integrantes:</a:t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- </a:t>
            </a:r>
            <a:r>
              <a:rPr lang="es" sz="1600"/>
              <a:t>Bravo Pérez, Agustín Nicolás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- Franco, Paris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- Viruel, </a:t>
            </a:r>
            <a:r>
              <a:rPr lang="es" sz="1600">
                <a:solidFill>
                  <a:schemeClr val="dk1"/>
                </a:solidFill>
              </a:rPr>
              <a:t>Agustina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- Ortega Díaz, </a:t>
            </a:r>
            <a:r>
              <a:rPr lang="es" sz="1600">
                <a:solidFill>
                  <a:schemeClr val="dk1"/>
                </a:solidFill>
              </a:rPr>
              <a:t>Carlos Andrés</a:t>
            </a:r>
            <a:endParaRPr sz="1600"/>
          </a:p>
        </p:txBody>
      </p:sp>
      <p:sp>
        <p:nvSpPr>
          <p:cNvPr id="56" name="Google Shape;56;p13"/>
          <p:cNvSpPr txBox="1"/>
          <p:nvPr/>
        </p:nvSpPr>
        <p:spPr>
          <a:xfrm>
            <a:off x="661575" y="407150"/>
            <a:ext cx="200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Grupo 5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35136"/>
          <a:stretch/>
        </p:blipFill>
        <p:spPr>
          <a:xfrm>
            <a:off x="0" y="903338"/>
            <a:ext cx="4572000" cy="333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4932000" y="360000"/>
            <a:ext cx="385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Roboto Black"/>
                <a:ea typeface="Roboto Black"/>
                <a:cs typeface="Roboto Black"/>
                <a:sym typeface="Roboto Black"/>
              </a:rPr>
              <a:t>GPU (GRAPHICS PROCESSING UNIT)</a:t>
            </a:r>
            <a:endParaRPr sz="1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32" name="Google Shape;132;p22" title="GPU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927900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75" y="203950"/>
            <a:ext cx="31623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63" y="2375649"/>
            <a:ext cx="2509125" cy="25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4744400" y="358600"/>
            <a:ext cx="4087800" cy="4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Placa de Video</a:t>
            </a:r>
            <a:endParaRPr b="1"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Encargada de mostrar imágenes en el monitor.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Placa de Sonido</a:t>
            </a:r>
            <a:endParaRPr b="1"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- Permite recibir y reproducir sonidos.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868525" y="445025"/>
            <a:ext cx="39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Componentes Externos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965075" y="1097325"/>
            <a:ext cx="386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Entrada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Salida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Mixtos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Almacenamiento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- Comunicación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89500"/>
            <a:ext cx="4228749" cy="28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723" y="556200"/>
            <a:ext cx="1597734" cy="13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475" y="556200"/>
            <a:ext cx="569248" cy="13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556200"/>
            <a:ext cx="2134333" cy="13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5694600" y="358600"/>
            <a:ext cx="3137700" cy="4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Puente Sur</a:t>
            </a:r>
            <a:endParaRPr b="1"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Coordina dispositivos de entrada y salida.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Puente Norte</a:t>
            </a:r>
            <a:endParaRPr b="1"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- Controla funciones de acceso del CPU, RAM, Puente Sur.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56945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¿Preguntas?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669300" y="926000"/>
            <a:ext cx="23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Muchas Gracias,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149" y="-133425"/>
            <a:ext cx="4784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0" y="389300"/>
            <a:ext cx="213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Roboto"/>
                <a:ea typeface="Roboto"/>
                <a:cs typeface="Roboto"/>
                <a:sym typeface="Roboto"/>
              </a:rPr>
              <a:t>COMPONENTES INTERNOS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986000" y="2540300"/>
            <a:ext cx="51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Roboto"/>
                <a:ea typeface="Roboto"/>
                <a:cs typeface="Roboto"/>
                <a:sym typeface="Roboto"/>
              </a:rPr>
              <a:t>COMPONENTES 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Roboto"/>
                <a:ea typeface="Roboto"/>
                <a:cs typeface="Roboto"/>
                <a:sym typeface="Roboto"/>
              </a:rPr>
              <a:t>EXTERNOS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50700" y="1641900"/>
            <a:ext cx="470700" cy="56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762300" y="2645600"/>
            <a:ext cx="638400" cy="620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8365" l="27661" r="19548" t="11806"/>
          <a:stretch/>
        </p:blipFill>
        <p:spPr>
          <a:xfrm>
            <a:off x="385800" y="2148050"/>
            <a:ext cx="2010618" cy="17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13564" l="31677" r="15535" t="13506"/>
          <a:stretch/>
        </p:blipFill>
        <p:spPr>
          <a:xfrm>
            <a:off x="3080675" y="2107525"/>
            <a:ext cx="2087400" cy="16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85800" y="1593625"/>
            <a:ext cx="230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SIN COMPONENTES</a:t>
            </a:r>
            <a:endParaRPr sz="1600"/>
          </a:p>
        </p:txBody>
      </p:sp>
      <p:sp>
        <p:nvSpPr>
          <p:cNvPr id="73" name="Google Shape;73;p15"/>
          <p:cNvSpPr txBox="1"/>
          <p:nvPr/>
        </p:nvSpPr>
        <p:spPr>
          <a:xfrm>
            <a:off x="3080675" y="1546625"/>
            <a:ext cx="230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CON COMPONENTES</a:t>
            </a:r>
            <a:endParaRPr sz="1800"/>
          </a:p>
        </p:txBody>
      </p:sp>
      <p:sp>
        <p:nvSpPr>
          <p:cNvPr id="74" name="Google Shape;74;p15"/>
          <p:cNvSpPr txBox="1"/>
          <p:nvPr/>
        </p:nvSpPr>
        <p:spPr>
          <a:xfrm>
            <a:off x="2887050" y="314750"/>
            <a:ext cx="336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Roboto"/>
                <a:ea typeface="Roboto"/>
                <a:cs typeface="Roboto"/>
                <a:sym typeface="Roboto"/>
              </a:rPr>
              <a:t>PLACA MADRE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5" title="Mother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475" y="2130125"/>
            <a:ext cx="3671125" cy="27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150" y="413725"/>
            <a:ext cx="6152875" cy="32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3624" l="14700" r="7846" t="7973"/>
          <a:stretch/>
        </p:blipFill>
        <p:spPr>
          <a:xfrm>
            <a:off x="450325" y="2785900"/>
            <a:ext cx="2846649" cy="217422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850875" y="303400"/>
            <a:ext cx="510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MÁS</a:t>
            </a:r>
            <a:r>
              <a:rPr lang="es" sz="2400"/>
              <a:t> COMUNES</a:t>
            </a:r>
            <a:endParaRPr sz="2400"/>
          </a:p>
        </p:txBody>
      </p:sp>
      <p:sp>
        <p:nvSpPr>
          <p:cNvPr id="83" name="Google Shape;83;p16"/>
          <p:cNvSpPr txBox="1"/>
          <p:nvPr/>
        </p:nvSpPr>
        <p:spPr>
          <a:xfrm>
            <a:off x="3704900" y="3962525"/>
            <a:ext cx="510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ZÓCALO</a:t>
            </a:r>
            <a:r>
              <a:rPr lang="es" sz="2100"/>
              <a:t> EN LA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PLACA MADRE</a:t>
            </a:r>
            <a:endParaRPr sz="2100"/>
          </a:p>
        </p:txBody>
      </p:sp>
      <p:sp>
        <p:nvSpPr>
          <p:cNvPr id="84" name="Google Shape;84;p16"/>
          <p:cNvSpPr txBox="1"/>
          <p:nvPr/>
        </p:nvSpPr>
        <p:spPr>
          <a:xfrm>
            <a:off x="0" y="734500"/>
            <a:ext cx="5108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Roboto"/>
                <a:ea typeface="Roboto"/>
                <a:cs typeface="Roboto"/>
                <a:sym typeface="Roboto"/>
              </a:rPr>
              <a:t>CPU</a:t>
            </a:r>
            <a:r>
              <a:rPr b="1" lang="es" sz="27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"/>
                <a:ea typeface="Roboto"/>
                <a:cs typeface="Roboto"/>
                <a:sym typeface="Roboto"/>
              </a:rPr>
              <a:t>(CENTRAL PROCESSING UNIT)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PROCESADOR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MICROPROCESADOR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2449575" y="341200"/>
            <a:ext cx="385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Roboto Black"/>
                <a:ea typeface="Roboto Black"/>
                <a:cs typeface="Roboto Black"/>
                <a:sym typeface="Roboto Black"/>
              </a:rPr>
              <a:t>CPU (CENTRAL PROCESSING UNIT)</a:t>
            </a:r>
            <a:endParaRPr sz="1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50" y="1380613"/>
            <a:ext cx="3200400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title="CPU Complet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4275" y="1660061"/>
            <a:ext cx="4475875" cy="251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es">
                <a:latin typeface="Roboto Black"/>
                <a:ea typeface="Roboto Black"/>
                <a:cs typeface="Roboto Black"/>
                <a:sym typeface="Roboto Black"/>
              </a:rPr>
              <a:t>Refrigeración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0" y="1591275"/>
            <a:ext cx="18669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575" y="3000109"/>
            <a:ext cx="3127125" cy="156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100" y="1738487"/>
            <a:ext cx="3127125" cy="175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2650" y="1152475"/>
            <a:ext cx="2341150" cy="13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05750" y="3468600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Disipadores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3556488" y="4608325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Cooler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6753050" y="3680300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Líquida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4454800" y="1152475"/>
            <a:ext cx="14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Pasta térmica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36932"/>
          <a:stretch/>
        </p:blipFill>
        <p:spPr>
          <a:xfrm>
            <a:off x="0" y="1401050"/>
            <a:ext cx="4572649" cy="324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 title="RA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125" y="2021200"/>
            <a:ext cx="3852000" cy="21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4932000" y="360000"/>
            <a:ext cx="385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Roboto Black"/>
                <a:ea typeface="Roboto Black"/>
                <a:cs typeface="Roboto Black"/>
                <a:sym typeface="Roboto Black"/>
              </a:rPr>
              <a:t>MEMORIA RAM (RANDOM ACCESS MEMORY)</a:t>
            </a:r>
            <a:endParaRPr sz="15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26884"/>
          <a:stretch/>
        </p:blipFill>
        <p:spPr>
          <a:xfrm>
            <a:off x="72300" y="691114"/>
            <a:ext cx="4579249" cy="37612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4932000" y="360000"/>
            <a:ext cx="385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Roboto Black"/>
                <a:ea typeface="Roboto Black"/>
                <a:cs typeface="Roboto Black"/>
                <a:sym typeface="Roboto Black"/>
              </a:rPr>
              <a:t>MEMORIA ROM (READ ONLY MEMORY)</a:t>
            </a:r>
            <a:endParaRPr sz="1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571750"/>
            <a:ext cx="4187651" cy="235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36816"/>
          <a:stretch/>
        </p:blipFill>
        <p:spPr>
          <a:xfrm>
            <a:off x="0" y="1006500"/>
            <a:ext cx="4572000" cy="3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 title="HDD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66325"/>
            <a:ext cx="3852000" cy="289051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932000" y="360000"/>
            <a:ext cx="385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Roboto Black"/>
                <a:ea typeface="Roboto Black"/>
                <a:cs typeface="Roboto Black"/>
                <a:sym typeface="Roboto Black"/>
              </a:rPr>
              <a:t>DISPOSITIVOS DE ALMACENAMIENTO SECUNDARIO</a:t>
            </a:r>
            <a:endParaRPr sz="15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